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62" r:id="rId3"/>
    <p:sldId id="263" r:id="rId4"/>
    <p:sldId id="259" r:id="rId5"/>
    <p:sldId id="260" r:id="rId6"/>
    <p:sldId id="261" r:id="rId7"/>
    <p:sldId id="264" r:id="rId8"/>
    <p:sldId id="265" r:id="rId9"/>
    <p:sldId id="266" r:id="rId10"/>
    <p:sldId id="267" r:id="rId11"/>
    <p:sldId id="273" r:id="rId12"/>
    <p:sldId id="257" r:id="rId13"/>
    <p:sldId id="258" r:id="rId14"/>
    <p:sldId id="268" r:id="rId15"/>
    <p:sldId id="269" r:id="rId16"/>
    <p:sldId id="287" r:id="rId17"/>
    <p:sldId id="275" r:id="rId18"/>
    <p:sldId id="270" r:id="rId19"/>
    <p:sldId id="274" r:id="rId20"/>
    <p:sldId id="276" r:id="rId21"/>
    <p:sldId id="271" r:id="rId22"/>
    <p:sldId id="272" r:id="rId23"/>
    <p:sldId id="286" r:id="rId24"/>
    <p:sldId id="284" r:id="rId25"/>
    <p:sldId id="277" r:id="rId26"/>
    <p:sldId id="280" r:id="rId27"/>
    <p:sldId id="279" r:id="rId28"/>
    <p:sldId id="281" r:id="rId29"/>
    <p:sldId id="288"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84" y="1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C8F72F-08C7-4E38-B16F-859CC2A72259}" type="datetimeFigureOut">
              <a:rPr lang="en-GB" smtClean="0"/>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E635F-3BD9-4FE7-A7F4-C4E7B7030CAB}" type="slidenum">
              <a:rPr lang="en-GB" smtClean="0"/>
              <a:t>‹#›</a:t>
            </a:fld>
            <a:endParaRPr lang="en-GB"/>
          </a:p>
        </p:txBody>
      </p:sp>
    </p:spTree>
    <p:extLst>
      <p:ext uri="{BB962C8B-B14F-4D97-AF65-F5344CB8AC3E}">
        <p14:creationId xmlns:p14="http://schemas.microsoft.com/office/powerpoint/2010/main" val="6334282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C8F72F-08C7-4E38-B16F-859CC2A72259}" type="datetimeFigureOut">
              <a:rPr lang="en-GB" smtClean="0"/>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E635F-3BD9-4FE7-A7F4-C4E7B7030CAB}" type="slidenum">
              <a:rPr lang="en-GB" smtClean="0"/>
              <a:t>‹#›</a:t>
            </a:fld>
            <a:endParaRPr lang="en-GB"/>
          </a:p>
        </p:txBody>
      </p:sp>
    </p:spTree>
    <p:extLst>
      <p:ext uri="{BB962C8B-B14F-4D97-AF65-F5344CB8AC3E}">
        <p14:creationId xmlns:p14="http://schemas.microsoft.com/office/powerpoint/2010/main" val="75055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C8F72F-08C7-4E38-B16F-859CC2A72259}" type="datetimeFigureOut">
              <a:rPr lang="en-GB" smtClean="0"/>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E635F-3BD9-4FE7-A7F4-C4E7B7030CAB}" type="slidenum">
              <a:rPr lang="en-GB" smtClean="0"/>
              <a:t>‹#›</a:t>
            </a:fld>
            <a:endParaRPr lang="en-GB"/>
          </a:p>
        </p:txBody>
      </p:sp>
    </p:spTree>
    <p:extLst>
      <p:ext uri="{BB962C8B-B14F-4D97-AF65-F5344CB8AC3E}">
        <p14:creationId xmlns:p14="http://schemas.microsoft.com/office/powerpoint/2010/main" val="285002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C8F72F-08C7-4E38-B16F-859CC2A72259}" type="datetimeFigureOut">
              <a:rPr lang="en-GB" smtClean="0"/>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E635F-3BD9-4FE7-A7F4-C4E7B7030CAB}" type="slidenum">
              <a:rPr lang="en-GB" smtClean="0"/>
              <a:t>‹#›</a:t>
            </a:fld>
            <a:endParaRPr lang="en-GB"/>
          </a:p>
        </p:txBody>
      </p:sp>
    </p:spTree>
    <p:extLst>
      <p:ext uri="{BB962C8B-B14F-4D97-AF65-F5344CB8AC3E}">
        <p14:creationId xmlns:p14="http://schemas.microsoft.com/office/powerpoint/2010/main" val="33218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8F72F-08C7-4E38-B16F-859CC2A72259}" type="datetimeFigureOut">
              <a:rPr lang="en-GB" smtClean="0"/>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DE635F-3BD9-4FE7-A7F4-C4E7B7030CAB}" type="slidenum">
              <a:rPr lang="en-GB" smtClean="0"/>
              <a:t>‹#›</a:t>
            </a:fld>
            <a:endParaRPr lang="en-GB"/>
          </a:p>
        </p:txBody>
      </p:sp>
    </p:spTree>
    <p:extLst>
      <p:ext uri="{BB962C8B-B14F-4D97-AF65-F5344CB8AC3E}">
        <p14:creationId xmlns:p14="http://schemas.microsoft.com/office/powerpoint/2010/main" val="297748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C8F72F-08C7-4E38-B16F-859CC2A72259}" type="datetimeFigureOut">
              <a:rPr lang="en-GB" smtClean="0"/>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DE635F-3BD9-4FE7-A7F4-C4E7B7030CAB}" type="slidenum">
              <a:rPr lang="en-GB" smtClean="0"/>
              <a:t>‹#›</a:t>
            </a:fld>
            <a:endParaRPr lang="en-GB"/>
          </a:p>
        </p:txBody>
      </p:sp>
    </p:spTree>
    <p:extLst>
      <p:ext uri="{BB962C8B-B14F-4D97-AF65-F5344CB8AC3E}">
        <p14:creationId xmlns:p14="http://schemas.microsoft.com/office/powerpoint/2010/main" val="337849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C8F72F-08C7-4E38-B16F-859CC2A72259}" type="datetimeFigureOut">
              <a:rPr lang="en-GB" smtClean="0"/>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DE635F-3BD9-4FE7-A7F4-C4E7B7030CAB}" type="slidenum">
              <a:rPr lang="en-GB" smtClean="0"/>
              <a:t>‹#›</a:t>
            </a:fld>
            <a:endParaRPr lang="en-GB"/>
          </a:p>
        </p:txBody>
      </p:sp>
    </p:spTree>
    <p:extLst>
      <p:ext uri="{BB962C8B-B14F-4D97-AF65-F5344CB8AC3E}">
        <p14:creationId xmlns:p14="http://schemas.microsoft.com/office/powerpoint/2010/main" val="215530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C8F72F-08C7-4E38-B16F-859CC2A72259}" type="datetimeFigureOut">
              <a:rPr lang="en-GB" smtClean="0"/>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DE635F-3BD9-4FE7-A7F4-C4E7B7030CAB}" type="slidenum">
              <a:rPr lang="en-GB" smtClean="0"/>
              <a:t>‹#›</a:t>
            </a:fld>
            <a:endParaRPr lang="en-GB"/>
          </a:p>
        </p:txBody>
      </p:sp>
    </p:spTree>
    <p:extLst>
      <p:ext uri="{BB962C8B-B14F-4D97-AF65-F5344CB8AC3E}">
        <p14:creationId xmlns:p14="http://schemas.microsoft.com/office/powerpoint/2010/main" val="80183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8F72F-08C7-4E38-B16F-859CC2A72259}" type="datetimeFigureOut">
              <a:rPr lang="en-GB" smtClean="0"/>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DE635F-3BD9-4FE7-A7F4-C4E7B7030CAB}" type="slidenum">
              <a:rPr lang="en-GB" smtClean="0"/>
              <a:t>‹#›</a:t>
            </a:fld>
            <a:endParaRPr lang="en-GB"/>
          </a:p>
        </p:txBody>
      </p:sp>
    </p:spTree>
    <p:extLst>
      <p:ext uri="{BB962C8B-B14F-4D97-AF65-F5344CB8AC3E}">
        <p14:creationId xmlns:p14="http://schemas.microsoft.com/office/powerpoint/2010/main" val="402044926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8F72F-08C7-4E38-B16F-859CC2A72259}" type="datetimeFigureOut">
              <a:rPr lang="en-GB" smtClean="0"/>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DE635F-3BD9-4FE7-A7F4-C4E7B7030CAB}" type="slidenum">
              <a:rPr lang="en-GB" smtClean="0"/>
              <a:t>‹#›</a:t>
            </a:fld>
            <a:endParaRPr lang="en-GB"/>
          </a:p>
        </p:txBody>
      </p:sp>
    </p:spTree>
    <p:extLst>
      <p:ext uri="{BB962C8B-B14F-4D97-AF65-F5344CB8AC3E}">
        <p14:creationId xmlns:p14="http://schemas.microsoft.com/office/powerpoint/2010/main" val="228894320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8F72F-08C7-4E38-B16F-859CC2A72259}" type="datetimeFigureOut">
              <a:rPr lang="en-GB" smtClean="0"/>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DE635F-3BD9-4FE7-A7F4-C4E7B7030CAB}" type="slidenum">
              <a:rPr lang="en-GB" smtClean="0"/>
              <a:t>‹#›</a:t>
            </a:fld>
            <a:endParaRPr lang="en-GB"/>
          </a:p>
        </p:txBody>
      </p:sp>
    </p:spTree>
    <p:extLst>
      <p:ext uri="{BB962C8B-B14F-4D97-AF65-F5344CB8AC3E}">
        <p14:creationId xmlns:p14="http://schemas.microsoft.com/office/powerpoint/2010/main" val="388303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8F72F-08C7-4E38-B16F-859CC2A72259}" type="datetimeFigureOut">
              <a:rPr lang="en-GB" smtClean="0"/>
              <a:t>22/02/2019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E635F-3BD9-4FE7-A7F4-C4E7B7030CAB}" type="slidenum">
              <a:rPr lang="en-GB" smtClean="0"/>
              <a:t>‹#›</a:t>
            </a:fld>
            <a:endParaRPr lang="en-GB"/>
          </a:p>
        </p:txBody>
      </p:sp>
    </p:spTree>
    <p:extLst>
      <p:ext uri="{BB962C8B-B14F-4D97-AF65-F5344CB8AC3E}">
        <p14:creationId xmlns:p14="http://schemas.microsoft.com/office/powerpoint/2010/main" val="33829397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836" y="25"/>
            <a:ext cx="7803573" cy="5205845"/>
          </a:xfrm>
          <a:prstGeom prst="rect">
            <a:avLst/>
          </a:prstGeom>
        </p:spPr>
      </p:pic>
    </p:spTree>
    <p:extLst>
      <p:ext uri="{BB962C8B-B14F-4D97-AF65-F5344CB8AC3E}">
        <p14:creationId xmlns:p14="http://schemas.microsoft.com/office/powerpoint/2010/main" val="2332806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97473"/>
            <a:ext cx="4179174" cy="4167165"/>
          </a:xfrm>
          <a:prstGeom prst="rect">
            <a:avLst/>
          </a:prstGeom>
        </p:spPr>
      </p:pic>
      <p:sp>
        <p:nvSpPr>
          <p:cNvPr id="4" name="TextBox 3"/>
          <p:cNvSpPr txBox="1"/>
          <p:nvPr/>
        </p:nvSpPr>
        <p:spPr>
          <a:xfrm>
            <a:off x="6826827" y="529936"/>
            <a:ext cx="4021282" cy="6170920"/>
          </a:xfrm>
          <a:prstGeom prst="rect">
            <a:avLst/>
          </a:prstGeom>
          <a:noFill/>
        </p:spPr>
        <p:txBody>
          <a:bodyPr wrap="square" rtlCol="0">
            <a:spAutoFit/>
          </a:bodyPr>
          <a:lstStyle/>
          <a:p>
            <a:r>
              <a:rPr lang="en-GB" sz="4000" dirty="0" smtClean="0">
                <a:latin typeface="Times New Roman" panose="02020603050405020304" pitchFamily="18" charset="0"/>
                <a:cs typeface="Times New Roman" panose="02020603050405020304" pitchFamily="18" charset="0"/>
              </a:rPr>
              <a:t>But we wanted something that said </a:t>
            </a:r>
            <a:r>
              <a:rPr lang="en-GB" sz="11500" b="1" dirty="0" smtClean="0">
                <a:latin typeface="Times New Roman" panose="02020603050405020304" pitchFamily="18" charset="0"/>
                <a:cs typeface="Times New Roman" panose="02020603050405020304" pitchFamily="18" charset="0"/>
              </a:rPr>
              <a:t>GMB</a:t>
            </a:r>
            <a:r>
              <a:rPr lang="en-GB" sz="4400" dirty="0" smtClean="0">
                <a:latin typeface="Times New Roman" panose="02020603050405020304" pitchFamily="18" charset="0"/>
                <a:cs typeface="Times New Roman" panose="02020603050405020304" pitchFamily="18" charset="0"/>
              </a:rPr>
              <a:t> </a:t>
            </a:r>
            <a:r>
              <a:rPr lang="en-GB" sz="4000" dirty="0" smtClean="0">
                <a:latin typeface="Times New Roman" panose="02020603050405020304" pitchFamily="18" charset="0"/>
                <a:cs typeface="Times New Roman" panose="02020603050405020304" pitchFamily="18" charset="0"/>
              </a:rPr>
              <a:t>and to be able to stand out, and</a:t>
            </a:r>
          </a:p>
          <a:p>
            <a:r>
              <a:rPr lang="en-GB" sz="4000" dirty="0">
                <a:latin typeface="Times New Roman" panose="02020603050405020304" pitchFamily="18" charset="0"/>
                <a:cs typeface="Times New Roman" panose="02020603050405020304" pitchFamily="18" charset="0"/>
              </a:rPr>
              <a:t>s</a:t>
            </a:r>
            <a:r>
              <a:rPr lang="en-GB" sz="4000" dirty="0" smtClean="0">
                <a:latin typeface="Times New Roman" panose="02020603050405020304" pitchFamily="18" charset="0"/>
                <a:cs typeface="Times New Roman" panose="02020603050405020304" pitchFamily="18" charset="0"/>
              </a:rPr>
              <a:t>how it was for our members </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88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3" y="1041436"/>
            <a:ext cx="3585180" cy="3574877"/>
          </a:xfrm>
          <a:prstGeom prst="rect">
            <a:avLst/>
          </a:prstGeom>
        </p:spPr>
      </p:pic>
      <p:sp>
        <p:nvSpPr>
          <p:cNvPr id="3" name="TextBox 2"/>
          <p:cNvSpPr txBox="1"/>
          <p:nvPr/>
        </p:nvSpPr>
        <p:spPr>
          <a:xfrm>
            <a:off x="5816600" y="901700"/>
            <a:ext cx="5664200" cy="4801314"/>
          </a:xfrm>
          <a:prstGeom prst="rect">
            <a:avLst/>
          </a:prstGeom>
          <a:noFill/>
        </p:spPr>
        <p:txBody>
          <a:bodyPr wrap="square" rtlCol="0">
            <a:spAutoFit/>
          </a:bodyPr>
          <a:lstStyle/>
          <a:p>
            <a:r>
              <a:rPr lang="en-GB" sz="3600" dirty="0" smtClean="0">
                <a:latin typeface="Times New Roman" panose="02020603050405020304" pitchFamily="18" charset="0"/>
                <a:cs typeface="Times New Roman" panose="02020603050405020304" pitchFamily="18" charset="0"/>
              </a:rPr>
              <a:t>We have members from all occupations not just the boiler makers, (even though Chesterfield Cylinders has rebuilt the boilers for HMS Sheffield.) so the banner needed to be for everyone which gave us all a headache</a:t>
            </a:r>
          </a:p>
          <a:p>
            <a:endParaRPr lang="en-GB" dirty="0"/>
          </a:p>
        </p:txBody>
      </p:sp>
    </p:spTree>
    <p:extLst>
      <p:ext uri="{BB962C8B-B14F-4D97-AF65-F5344CB8AC3E}">
        <p14:creationId xmlns:p14="http://schemas.microsoft.com/office/powerpoint/2010/main" val="231365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33" y="319090"/>
            <a:ext cx="5927789" cy="4433507"/>
          </a:xfrm>
          <a:prstGeom prst="rect">
            <a:avLst/>
          </a:prstGeom>
        </p:spPr>
      </p:pic>
      <p:sp>
        <p:nvSpPr>
          <p:cNvPr id="3" name="TextBox 2"/>
          <p:cNvSpPr txBox="1"/>
          <p:nvPr/>
        </p:nvSpPr>
        <p:spPr>
          <a:xfrm>
            <a:off x="8648699" y="1609271"/>
            <a:ext cx="3543301" cy="4524315"/>
          </a:xfrm>
          <a:prstGeom prst="rect">
            <a:avLst/>
          </a:prstGeom>
          <a:noFill/>
        </p:spPr>
        <p:txBody>
          <a:bodyPr wrap="square" rtlCol="0">
            <a:spAutoFit/>
          </a:bodyPr>
          <a:lstStyle/>
          <a:p>
            <a:r>
              <a:rPr lang="en-GB" sz="4000" dirty="0">
                <a:latin typeface="Times New Roman" panose="02020603050405020304" pitchFamily="18" charset="0"/>
                <a:cs typeface="Times New Roman" panose="02020603050405020304" pitchFamily="18" charset="0"/>
              </a:rPr>
              <a:t>T</a:t>
            </a:r>
            <a:r>
              <a:rPr lang="en-GB" sz="4000" dirty="0" smtClean="0">
                <a:latin typeface="Times New Roman" panose="02020603050405020304" pitchFamily="18" charset="0"/>
                <a:cs typeface="Times New Roman" panose="02020603050405020304" pitchFamily="18" charset="0"/>
              </a:rPr>
              <a:t>hen someone suggested the paintings that </a:t>
            </a:r>
            <a:r>
              <a:rPr lang="en-GB" sz="4800" b="1" dirty="0" smtClean="0">
                <a:latin typeface="Times New Roman" panose="02020603050405020304" pitchFamily="18" charset="0"/>
                <a:cs typeface="Times New Roman" panose="02020603050405020304" pitchFamily="18" charset="0"/>
              </a:rPr>
              <a:t>Shay Boyle </a:t>
            </a:r>
            <a:r>
              <a:rPr lang="en-GB" sz="4000" dirty="0" smtClean="0">
                <a:latin typeface="Times New Roman" panose="02020603050405020304" pitchFamily="18" charset="0"/>
                <a:cs typeface="Times New Roman" panose="02020603050405020304" pitchFamily="18" charset="0"/>
              </a:rPr>
              <a:t>himself had painted</a:t>
            </a:r>
          </a:p>
          <a:p>
            <a:r>
              <a:rPr lang="en-GB" sz="4000" dirty="0" smtClean="0">
                <a:latin typeface="Times New Roman" panose="02020603050405020304" pitchFamily="18" charset="0"/>
                <a:cs typeface="Times New Roman" panose="02020603050405020304" pitchFamily="18" charset="0"/>
              </a:rPr>
              <a:t>For the front  </a:t>
            </a:r>
            <a:endParaRPr lang="en-GB"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290" y="0"/>
            <a:ext cx="1636477" cy="1721612"/>
          </a:xfrm>
          <a:prstGeom prst="rect">
            <a:avLst/>
          </a:prstGeom>
        </p:spPr>
      </p:pic>
    </p:spTree>
    <p:extLst>
      <p:ext uri="{BB962C8B-B14F-4D97-AF65-F5344CB8AC3E}">
        <p14:creationId xmlns:p14="http://schemas.microsoft.com/office/powerpoint/2010/main" val="470534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716975"/>
            <a:ext cx="5654040" cy="4180522"/>
          </a:xfrm>
          <a:prstGeom prst="rect">
            <a:avLst/>
          </a:prstGeom>
        </p:spPr>
      </p:pic>
      <p:sp>
        <p:nvSpPr>
          <p:cNvPr id="5" name="TextBox 4"/>
          <p:cNvSpPr txBox="1"/>
          <p:nvPr/>
        </p:nvSpPr>
        <p:spPr>
          <a:xfrm>
            <a:off x="8250382" y="1028700"/>
            <a:ext cx="3941618" cy="5078313"/>
          </a:xfrm>
          <a:prstGeom prst="rect">
            <a:avLst/>
          </a:prstGeom>
          <a:noFill/>
        </p:spPr>
        <p:txBody>
          <a:bodyPr wrap="square" rtlCol="0">
            <a:spAutoFit/>
          </a:bodyPr>
          <a:lstStyle/>
          <a:p>
            <a:r>
              <a:rPr lang="en-GB" sz="3600" dirty="0" smtClean="0">
                <a:latin typeface="Times New Roman" panose="02020603050405020304" pitchFamily="18" charset="0"/>
                <a:cs typeface="Times New Roman" panose="02020603050405020304" pitchFamily="18" charset="0"/>
              </a:rPr>
              <a:t>And for the rear.</a:t>
            </a:r>
          </a:p>
          <a:p>
            <a:r>
              <a:rPr lang="en-GB" sz="3600" dirty="0" smtClean="0">
                <a:latin typeface="Times New Roman" panose="02020603050405020304" pitchFamily="18" charset="0"/>
                <a:cs typeface="Times New Roman" panose="02020603050405020304" pitchFamily="18" charset="0"/>
              </a:rPr>
              <a:t>These pictures have been hung in local offices around Chesterfield depicting local industry old and new in the Chesterfield area</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306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04" y="381000"/>
            <a:ext cx="3383280" cy="4511040"/>
          </a:xfrm>
          <a:prstGeom prst="rect">
            <a:avLst/>
          </a:prstGeom>
        </p:spPr>
      </p:pic>
      <p:sp>
        <p:nvSpPr>
          <p:cNvPr id="4" name="TextBox 3"/>
          <p:cNvSpPr txBox="1"/>
          <p:nvPr/>
        </p:nvSpPr>
        <p:spPr>
          <a:xfrm>
            <a:off x="5530850" y="381000"/>
            <a:ext cx="5380183" cy="4339650"/>
          </a:xfrm>
          <a:prstGeom prst="rect">
            <a:avLst/>
          </a:prstGeom>
          <a:noFill/>
        </p:spPr>
        <p:txBody>
          <a:bodyPr wrap="square" rtlCol="0">
            <a:spAutoFit/>
          </a:bodyPr>
          <a:lstStyle/>
          <a:p>
            <a:r>
              <a:rPr lang="en-GB" sz="4000" dirty="0" smtClean="0">
                <a:latin typeface="Times New Roman" panose="02020603050405020304" pitchFamily="18" charset="0"/>
                <a:cs typeface="Times New Roman" panose="02020603050405020304" pitchFamily="18" charset="0"/>
              </a:rPr>
              <a:t>So with permission from </a:t>
            </a:r>
            <a:r>
              <a:rPr lang="en-GB" sz="4000" b="1" dirty="0" smtClean="0">
                <a:latin typeface="Times New Roman" panose="02020603050405020304" pitchFamily="18" charset="0"/>
                <a:cs typeface="Times New Roman" panose="02020603050405020304" pitchFamily="18" charset="0"/>
              </a:rPr>
              <a:t>Shay</a:t>
            </a:r>
            <a:r>
              <a:rPr lang="en-GB" sz="4000" dirty="0" smtClean="0">
                <a:latin typeface="Times New Roman" panose="02020603050405020304" pitchFamily="18" charset="0"/>
                <a:cs typeface="Times New Roman" panose="02020603050405020304" pitchFamily="18" charset="0"/>
              </a:rPr>
              <a:t> we approached </a:t>
            </a:r>
            <a:r>
              <a:rPr lang="en-GB" sz="4000" b="1" dirty="0" err="1" smtClean="0">
                <a:latin typeface="Times New Roman" panose="02020603050405020304" pitchFamily="18" charset="0"/>
                <a:cs typeface="Times New Roman" panose="02020603050405020304" pitchFamily="18" charset="0"/>
              </a:rPr>
              <a:t>Pellacraft</a:t>
            </a:r>
            <a:r>
              <a:rPr lang="en-GB" sz="4000" dirty="0" smtClean="0">
                <a:latin typeface="Times New Roman" panose="02020603050405020304" pitchFamily="18" charset="0"/>
                <a:cs typeface="Times New Roman" panose="02020603050405020304" pitchFamily="18" charset="0"/>
              </a:rPr>
              <a:t> and the banner was made ready for </a:t>
            </a:r>
          </a:p>
          <a:p>
            <a:r>
              <a:rPr lang="en-GB" sz="4000" b="1" dirty="0" smtClean="0">
                <a:latin typeface="Times New Roman" panose="02020603050405020304" pitchFamily="18" charset="0"/>
                <a:cs typeface="Times New Roman" panose="02020603050405020304" pitchFamily="18" charset="0"/>
              </a:rPr>
              <a:t>May Day 2018</a:t>
            </a:r>
          </a:p>
          <a:p>
            <a:endParaRPr lang="en-GB" sz="3600" b="1" dirty="0">
              <a:latin typeface="Times New Roman" panose="02020603050405020304" pitchFamily="18" charset="0"/>
              <a:cs typeface="Times New Roman" panose="02020603050405020304" pitchFamily="18" charset="0"/>
            </a:endParaRPr>
          </a:p>
        </p:txBody>
      </p:sp>
      <p:sp>
        <p:nvSpPr>
          <p:cNvPr id="2" name="Left Arrow 1"/>
          <p:cNvSpPr/>
          <p:nvPr/>
        </p:nvSpPr>
        <p:spPr>
          <a:xfrm>
            <a:off x="5139881" y="4720650"/>
            <a:ext cx="1143000" cy="850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358083" y="4941620"/>
            <a:ext cx="4965700" cy="400110"/>
          </a:xfrm>
          <a:prstGeom prst="rect">
            <a:avLst/>
          </a:prstGeom>
          <a:noFill/>
        </p:spPr>
        <p:txBody>
          <a:bodyPr wrap="square" rtlCol="0">
            <a:spAutoFit/>
          </a:bodyPr>
          <a:lstStyle/>
          <a:p>
            <a:r>
              <a:rPr lang="en-GB" sz="2000" b="1" dirty="0">
                <a:latin typeface="Times New Roman" panose="02020603050405020304" pitchFamily="18" charset="0"/>
                <a:cs typeface="Times New Roman" panose="02020603050405020304" pitchFamily="18" charset="0"/>
              </a:rPr>
              <a:t>Bob and Paddy but not the famous TV duo</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34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546977"/>
            <a:ext cx="5364480" cy="4023360"/>
          </a:xfrm>
          <a:prstGeom prst="rect">
            <a:avLst/>
          </a:prstGeom>
        </p:spPr>
      </p:pic>
      <p:sp>
        <p:nvSpPr>
          <p:cNvPr id="5" name="TextBox 4"/>
          <p:cNvSpPr txBox="1"/>
          <p:nvPr/>
        </p:nvSpPr>
        <p:spPr>
          <a:xfrm>
            <a:off x="9518073" y="836745"/>
            <a:ext cx="2119745" cy="5078313"/>
          </a:xfrm>
          <a:prstGeom prst="rect">
            <a:avLst/>
          </a:prstGeom>
          <a:noFill/>
        </p:spPr>
        <p:txBody>
          <a:bodyPr wrap="square" rtlCol="0">
            <a:spAutoFit/>
          </a:bodyPr>
          <a:lstStyle/>
          <a:p>
            <a:r>
              <a:rPr lang="en-GB" sz="3600" dirty="0" smtClean="0">
                <a:latin typeface="Times New Roman" panose="02020603050405020304" pitchFamily="18" charset="0"/>
                <a:cs typeface="Times New Roman" panose="02020603050405020304" pitchFamily="18" charset="0"/>
              </a:rPr>
              <a:t>Seems to have worked and we had a very good turn out from </a:t>
            </a:r>
            <a:r>
              <a:rPr lang="en-GB" sz="3600" b="1" dirty="0" smtClean="0">
                <a:latin typeface="Times New Roman" panose="02020603050405020304" pitchFamily="18" charset="0"/>
                <a:cs typeface="Times New Roman" panose="02020603050405020304" pitchFamily="18" charset="0"/>
              </a:rPr>
              <a:t>GMB </a:t>
            </a:r>
            <a:r>
              <a:rPr lang="en-GB" sz="3600" dirty="0" smtClean="0">
                <a:latin typeface="Times New Roman" panose="02020603050405020304" pitchFamily="18" charset="0"/>
                <a:cs typeface="Times New Roman" panose="02020603050405020304" pitchFamily="18" charset="0"/>
              </a:rPr>
              <a:t>members</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989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1" y="27440"/>
            <a:ext cx="8131510" cy="4572582"/>
          </a:xfrm>
          <a:prstGeom prst="rect">
            <a:avLst/>
          </a:prstGeom>
        </p:spPr>
      </p:pic>
    </p:spTree>
    <p:extLst>
      <p:ext uri="{BB962C8B-B14F-4D97-AF65-F5344CB8AC3E}">
        <p14:creationId xmlns:p14="http://schemas.microsoft.com/office/powerpoint/2010/main" val="1214389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381000"/>
            <a:ext cx="3017520" cy="40233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500" y="381000"/>
            <a:ext cx="3017520" cy="4023360"/>
          </a:xfrm>
          <a:prstGeom prst="rect">
            <a:avLst/>
          </a:prstGeom>
        </p:spPr>
      </p:pic>
    </p:spTree>
    <p:extLst>
      <p:ext uri="{BB962C8B-B14F-4D97-AF65-F5344CB8AC3E}">
        <p14:creationId xmlns:p14="http://schemas.microsoft.com/office/powerpoint/2010/main" val="3335210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204" y="42889"/>
            <a:ext cx="6278880" cy="4709160"/>
          </a:xfrm>
          <a:prstGeom prst="rect">
            <a:avLst/>
          </a:prstGeom>
        </p:spPr>
      </p:pic>
    </p:spTree>
    <p:extLst>
      <p:ext uri="{BB962C8B-B14F-4D97-AF65-F5344CB8AC3E}">
        <p14:creationId xmlns:p14="http://schemas.microsoft.com/office/powerpoint/2010/main" val="3698571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00" y="0"/>
            <a:ext cx="4470399" cy="6858000"/>
          </a:xfrm>
          <a:prstGeom prst="rect">
            <a:avLst/>
          </a:prstGeom>
        </p:spPr>
      </p:pic>
      <p:sp>
        <p:nvSpPr>
          <p:cNvPr id="3" name="TextBox 2"/>
          <p:cNvSpPr txBox="1"/>
          <p:nvPr/>
        </p:nvSpPr>
        <p:spPr>
          <a:xfrm>
            <a:off x="6413500" y="495300"/>
            <a:ext cx="4699000" cy="5355312"/>
          </a:xfrm>
          <a:prstGeom prst="rect">
            <a:avLst/>
          </a:prstGeom>
          <a:noFill/>
        </p:spPr>
        <p:txBody>
          <a:bodyPr wrap="square" rtlCol="0">
            <a:spAutoFit/>
          </a:bodyPr>
          <a:lstStyle/>
          <a:p>
            <a:pPr algn="ctr"/>
            <a:r>
              <a:rPr lang="en-GB" sz="4000" dirty="0" smtClean="0">
                <a:latin typeface="Times New Roman" panose="02020603050405020304" pitchFamily="18" charset="0"/>
                <a:cs typeface="Times New Roman" panose="02020603050405020304" pitchFamily="18" charset="0"/>
              </a:rPr>
              <a:t>Even the </a:t>
            </a:r>
          </a:p>
          <a:p>
            <a:pPr algn="ctr"/>
            <a:r>
              <a:rPr lang="en-GB" sz="4000" dirty="0" smtClean="0">
                <a:latin typeface="Times New Roman" panose="02020603050405020304" pitchFamily="18" charset="0"/>
                <a:cs typeface="Times New Roman" panose="02020603050405020304" pitchFamily="18" charset="0"/>
              </a:rPr>
              <a:t>Beast of Bolsover </a:t>
            </a:r>
          </a:p>
          <a:p>
            <a:pPr algn="ctr"/>
            <a:r>
              <a:rPr lang="en-GB" sz="4000" dirty="0" smtClean="0">
                <a:latin typeface="Times New Roman" panose="02020603050405020304" pitchFamily="18" charset="0"/>
                <a:cs typeface="Times New Roman" panose="02020603050405020304" pitchFamily="18" charset="0"/>
              </a:rPr>
              <a:t>the one and only </a:t>
            </a:r>
          </a:p>
          <a:p>
            <a:pPr algn="ctr"/>
            <a:r>
              <a:rPr lang="en-GB" sz="5400" b="1" dirty="0" smtClean="0">
                <a:latin typeface="Times New Roman" panose="02020603050405020304" pitchFamily="18" charset="0"/>
                <a:cs typeface="Times New Roman" panose="02020603050405020304" pitchFamily="18" charset="0"/>
              </a:rPr>
              <a:t>Dennis Skinner </a:t>
            </a:r>
            <a:r>
              <a:rPr lang="en-GB" sz="4000" dirty="0" smtClean="0">
                <a:latin typeface="Times New Roman" panose="02020603050405020304" pitchFamily="18" charset="0"/>
                <a:cs typeface="Times New Roman" panose="02020603050405020304" pitchFamily="18" charset="0"/>
              </a:rPr>
              <a:t>was tempted out </a:t>
            </a:r>
          </a:p>
          <a:p>
            <a:pPr algn="ctr"/>
            <a:r>
              <a:rPr lang="en-GB" sz="4000" dirty="0" smtClean="0">
                <a:latin typeface="Times New Roman" panose="02020603050405020304" pitchFamily="18" charset="0"/>
                <a:cs typeface="Times New Roman" panose="02020603050405020304" pitchFamily="18" charset="0"/>
              </a:rPr>
              <a:t>(could have been the sunny weather)</a:t>
            </a:r>
          </a:p>
          <a:p>
            <a:pPr algn="ctr"/>
            <a:r>
              <a:rPr lang="en-GB" sz="2400" dirty="0" smtClean="0">
                <a:latin typeface="Times New Roman" panose="02020603050405020304" pitchFamily="18" charset="0"/>
                <a:cs typeface="Times New Roman" panose="02020603050405020304" pitchFamily="18" charset="0"/>
              </a:rPr>
              <a:t>Note the shorts on the other guy</a:t>
            </a:r>
          </a:p>
          <a:p>
            <a:pPr algn="ctr"/>
            <a:r>
              <a:rPr lang="en-GB" sz="2400" dirty="0" smtClean="0">
                <a:latin typeface="Times New Roman" panose="02020603050405020304" pitchFamily="18" charset="0"/>
                <a:cs typeface="Times New Roman" panose="02020603050405020304" pitchFamily="18" charset="0"/>
              </a:rPr>
              <a:t>The Beast of Chesterfield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61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929" y="1077686"/>
            <a:ext cx="11674929" cy="4524315"/>
          </a:xfrm>
          <a:prstGeom prst="rect">
            <a:avLst/>
          </a:prstGeom>
          <a:noFill/>
        </p:spPr>
        <p:txBody>
          <a:bodyPr wrap="square" rtlCol="0">
            <a:spAutoFit/>
          </a:bodyPr>
          <a:lstStyle/>
          <a:p>
            <a:r>
              <a:rPr lang="en-GB" sz="4800" dirty="0" smtClean="0">
                <a:latin typeface="Times New Roman" panose="02020603050405020304" pitchFamily="18" charset="0"/>
                <a:cs typeface="Times New Roman" panose="02020603050405020304" pitchFamily="18" charset="0"/>
              </a:rPr>
              <a:t>Seems the hard part of winning this award is how to spend the money in a way to promote more awareness of the GMB, especially as it was won for going out and getting GMB noticed with the Gazeebo which Shay Boyle our most active member does every year</a:t>
            </a:r>
            <a:endParaRPr lang="en-GB"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92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389594"/>
            <a:ext cx="9296400" cy="5222631"/>
          </a:xfrm>
          <a:prstGeom prst="rect">
            <a:avLst/>
          </a:prstGeom>
        </p:spPr>
      </p:pic>
      <p:sp>
        <p:nvSpPr>
          <p:cNvPr id="3" name="TextBox 2"/>
          <p:cNvSpPr txBox="1"/>
          <p:nvPr/>
        </p:nvSpPr>
        <p:spPr>
          <a:xfrm>
            <a:off x="1295400" y="431800"/>
            <a:ext cx="9296400" cy="769441"/>
          </a:xfrm>
          <a:prstGeom prst="rect">
            <a:avLst/>
          </a:prstGeom>
          <a:noFill/>
        </p:spPr>
        <p:txBody>
          <a:bodyPr wrap="square" rtlCol="0">
            <a:spAutoFit/>
          </a:bodyPr>
          <a:lstStyle/>
          <a:p>
            <a:pPr algn="ctr"/>
            <a:r>
              <a:rPr lang="en-GB" sz="4400" dirty="0" smtClean="0">
                <a:latin typeface="Times New Roman" panose="02020603050405020304" pitchFamily="18" charset="0"/>
                <a:cs typeface="Times New Roman" panose="02020603050405020304" pitchFamily="18" charset="0"/>
              </a:rPr>
              <a:t>Proof he did march</a:t>
            </a:r>
            <a:endParaRPr lang="en-GB"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867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13" y="4"/>
            <a:ext cx="7336564" cy="4657413"/>
          </a:xfrm>
          <a:prstGeom prst="rect">
            <a:avLst/>
          </a:prstGeom>
        </p:spPr>
      </p:pic>
    </p:spTree>
    <p:extLst>
      <p:ext uri="{BB962C8B-B14F-4D97-AF65-F5344CB8AC3E}">
        <p14:creationId xmlns:p14="http://schemas.microsoft.com/office/powerpoint/2010/main" val="901642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1" y="27440"/>
            <a:ext cx="8374242" cy="4709077"/>
          </a:xfrm>
          <a:prstGeom prst="rect">
            <a:avLst/>
          </a:prstGeom>
        </p:spPr>
      </p:pic>
    </p:spTree>
    <p:extLst>
      <p:ext uri="{BB962C8B-B14F-4D97-AF65-F5344CB8AC3E}">
        <p14:creationId xmlns:p14="http://schemas.microsoft.com/office/powerpoint/2010/main" val="389230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82" y="27442"/>
            <a:ext cx="8022904" cy="4514102"/>
          </a:xfrm>
          <a:prstGeom prst="rect">
            <a:avLst/>
          </a:prstGeom>
        </p:spPr>
      </p:pic>
    </p:spTree>
    <p:extLst>
      <p:ext uri="{BB962C8B-B14F-4D97-AF65-F5344CB8AC3E}">
        <p14:creationId xmlns:p14="http://schemas.microsoft.com/office/powerpoint/2010/main" val="1661671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978" y="1200156"/>
            <a:ext cx="7738567" cy="4352544"/>
          </a:xfrm>
          <a:prstGeom prst="rect">
            <a:avLst/>
          </a:prstGeom>
        </p:spPr>
      </p:pic>
      <p:sp>
        <p:nvSpPr>
          <p:cNvPr id="3" name="TextBox 2"/>
          <p:cNvSpPr txBox="1"/>
          <p:nvPr/>
        </p:nvSpPr>
        <p:spPr>
          <a:xfrm>
            <a:off x="1013968" y="430709"/>
            <a:ext cx="10058400" cy="769441"/>
          </a:xfrm>
          <a:prstGeom prst="rect">
            <a:avLst/>
          </a:prstGeom>
          <a:noFill/>
        </p:spPr>
        <p:txBody>
          <a:bodyPr wrap="square" rtlCol="0">
            <a:spAutoFit/>
          </a:bodyPr>
          <a:lstStyle/>
          <a:p>
            <a:pPr algn="ctr"/>
            <a:r>
              <a:rPr lang="en-GB" sz="4400" dirty="0" smtClean="0">
                <a:latin typeface="Times New Roman" panose="02020603050405020304" pitchFamily="18" charset="0"/>
                <a:cs typeface="Times New Roman" panose="02020603050405020304" pitchFamily="18" charset="0"/>
              </a:rPr>
              <a:t>Sitting Mr </a:t>
            </a:r>
            <a:r>
              <a:rPr lang="en-GB" sz="4400" dirty="0" err="1" smtClean="0">
                <a:solidFill>
                  <a:prstClr val="black"/>
                </a:solidFill>
                <a:latin typeface="Times New Roman" panose="02020603050405020304" pitchFamily="18" charset="0"/>
                <a:cs typeface="Times New Roman" panose="02020603050405020304" pitchFamily="18" charset="0"/>
              </a:rPr>
              <a:t>McCluskey</a:t>
            </a:r>
            <a:r>
              <a:rPr lang="en-GB" sz="4400" dirty="0">
                <a:solidFill>
                  <a:prstClr val="black"/>
                </a:solidFill>
                <a:latin typeface="Times New Roman" panose="02020603050405020304" pitchFamily="18" charset="0"/>
                <a:cs typeface="Times New Roman" panose="02020603050405020304" pitchFamily="18" charset="0"/>
              </a:rPr>
              <a:t> </a:t>
            </a:r>
            <a:r>
              <a:rPr lang="en-GB" sz="4400" dirty="0" smtClean="0">
                <a:solidFill>
                  <a:prstClr val="black"/>
                </a:solidFill>
                <a:latin typeface="Times New Roman" panose="02020603050405020304" pitchFamily="18" charset="0"/>
                <a:cs typeface="Times New Roman" panose="02020603050405020304" pitchFamily="18" charset="0"/>
              </a:rPr>
              <a:t>on our banner </a:t>
            </a:r>
            <a:endParaRPr lang="en-GB"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282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373" y="1261196"/>
            <a:ext cx="6938820" cy="4942176"/>
          </a:xfrm>
          <a:prstGeom prst="rect">
            <a:avLst/>
          </a:prstGeom>
        </p:spPr>
      </p:pic>
      <p:sp>
        <p:nvSpPr>
          <p:cNvPr id="3" name="TextBox 2"/>
          <p:cNvSpPr txBox="1"/>
          <p:nvPr/>
        </p:nvSpPr>
        <p:spPr>
          <a:xfrm>
            <a:off x="7518400" y="939800"/>
            <a:ext cx="3822700" cy="4401205"/>
          </a:xfrm>
          <a:prstGeom prst="rect">
            <a:avLst/>
          </a:prstGeom>
          <a:noFill/>
        </p:spPr>
        <p:txBody>
          <a:bodyPr wrap="square" rtlCol="0">
            <a:spAutoFit/>
          </a:bodyPr>
          <a:lstStyle/>
          <a:p>
            <a:r>
              <a:rPr lang="en-GB" sz="4000" dirty="0" smtClean="0">
                <a:latin typeface="Times New Roman" panose="02020603050405020304" pitchFamily="18" charset="0"/>
                <a:cs typeface="Times New Roman" panose="02020603050405020304" pitchFamily="18" charset="0"/>
              </a:rPr>
              <a:t>These next slides are from </a:t>
            </a:r>
            <a:r>
              <a:rPr lang="en-GB" sz="4000" b="1" dirty="0" smtClean="0">
                <a:latin typeface="Times New Roman" panose="02020603050405020304" pitchFamily="18" charset="0"/>
                <a:cs typeface="Times New Roman" panose="02020603050405020304" pitchFamily="18" charset="0"/>
              </a:rPr>
              <a:t>Shays</a:t>
            </a:r>
            <a:r>
              <a:rPr lang="en-GB" sz="4000" dirty="0" smtClean="0">
                <a:latin typeface="Times New Roman" panose="02020603050405020304" pitchFamily="18" charset="0"/>
                <a:cs typeface="Times New Roman" panose="02020603050405020304" pitchFamily="18" charset="0"/>
              </a:rPr>
              <a:t> many outings promoting </a:t>
            </a:r>
            <a:r>
              <a:rPr lang="en-GB" sz="4000" b="1" dirty="0" smtClean="0">
                <a:latin typeface="Times New Roman" panose="02020603050405020304" pitchFamily="18" charset="0"/>
                <a:cs typeface="Times New Roman" panose="02020603050405020304" pitchFamily="18" charset="0"/>
              </a:rPr>
              <a:t>GMB</a:t>
            </a:r>
            <a:r>
              <a:rPr lang="en-GB" sz="4000" dirty="0" smtClean="0">
                <a:latin typeface="Times New Roman" panose="02020603050405020304" pitchFamily="18" charset="0"/>
                <a:cs typeface="Times New Roman" panose="02020603050405020304" pitchFamily="18" charset="0"/>
              </a:rPr>
              <a:t> and assisting others with the </a:t>
            </a:r>
            <a:r>
              <a:rPr lang="en-GB" sz="4000" b="1" dirty="0" smtClean="0">
                <a:latin typeface="Times New Roman" panose="02020603050405020304" pitchFamily="18" charset="0"/>
                <a:cs typeface="Times New Roman" panose="02020603050405020304" pitchFamily="18" charset="0"/>
              </a:rPr>
              <a:t>GMB Gazebo</a:t>
            </a:r>
            <a:endParaRPr lang="en-GB"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98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 y="9"/>
            <a:ext cx="8952807" cy="5034395"/>
          </a:xfrm>
          <a:prstGeom prst="rect">
            <a:avLst/>
          </a:prstGeom>
        </p:spPr>
      </p:pic>
    </p:spTree>
    <p:extLst>
      <p:ext uri="{BB962C8B-B14F-4D97-AF65-F5344CB8AC3E}">
        <p14:creationId xmlns:p14="http://schemas.microsoft.com/office/powerpoint/2010/main" val="745800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488" y="546100"/>
            <a:ext cx="6339840" cy="3566160"/>
          </a:xfrm>
          <a:prstGeom prst="rect">
            <a:avLst/>
          </a:prstGeom>
        </p:spPr>
      </p:pic>
    </p:spTree>
    <p:extLst>
      <p:ext uri="{BB962C8B-B14F-4D97-AF65-F5344CB8AC3E}">
        <p14:creationId xmlns:p14="http://schemas.microsoft.com/office/powerpoint/2010/main" val="2816574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479550"/>
            <a:ext cx="8974667" cy="5048250"/>
          </a:xfrm>
          <a:prstGeom prst="rect">
            <a:avLst/>
          </a:prstGeom>
        </p:spPr>
      </p:pic>
      <p:sp>
        <p:nvSpPr>
          <p:cNvPr id="3" name="TextBox 2"/>
          <p:cNvSpPr txBox="1"/>
          <p:nvPr/>
        </p:nvSpPr>
        <p:spPr>
          <a:xfrm>
            <a:off x="1371601" y="558800"/>
            <a:ext cx="8974666" cy="830997"/>
          </a:xfrm>
          <a:prstGeom prst="rect">
            <a:avLst/>
          </a:prstGeom>
          <a:noFill/>
        </p:spPr>
        <p:txBody>
          <a:bodyPr wrap="square" rtlCol="0">
            <a:spAutoFit/>
          </a:bodyPr>
          <a:lstStyle/>
          <a:p>
            <a:pPr algn="ctr"/>
            <a:r>
              <a:rPr lang="en-GB" sz="2400" dirty="0" smtClean="0">
                <a:latin typeface="Times New Roman" panose="02020603050405020304" pitchFamily="18" charset="0"/>
                <a:cs typeface="Times New Roman" panose="02020603050405020304" pitchFamily="18" charset="0"/>
              </a:rPr>
              <a:t>And Finally </a:t>
            </a:r>
          </a:p>
          <a:p>
            <a:pPr algn="ctr"/>
            <a:r>
              <a:rPr lang="en-GB" sz="2400" dirty="0" smtClean="0">
                <a:latin typeface="Times New Roman" panose="02020603050405020304" pitchFamily="18" charset="0"/>
                <a:cs typeface="Times New Roman" panose="02020603050405020304" pitchFamily="18" charset="0"/>
              </a:rPr>
              <a:t>What it was made for “Marching for the </a:t>
            </a:r>
            <a:r>
              <a:rPr lang="en-GB" sz="2400" dirty="0" err="1" smtClean="0">
                <a:latin typeface="Times New Roman" panose="02020603050405020304" pitchFamily="18" charset="0"/>
                <a:cs typeface="Times New Roman" panose="02020603050405020304" pitchFamily="18" charset="0"/>
              </a:rPr>
              <a:t>Tolpuddle</a:t>
            </a:r>
            <a:r>
              <a:rPr lang="en-GB" sz="2400" dirty="0" smtClean="0">
                <a:latin typeface="Times New Roman" panose="02020603050405020304" pitchFamily="18" charset="0"/>
                <a:cs typeface="Times New Roman" panose="02020603050405020304" pitchFamily="18" charset="0"/>
              </a:rPr>
              <a:t> Martyrs”</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75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73" y="187036"/>
            <a:ext cx="4000500" cy="4000500"/>
          </a:xfrm>
          <a:prstGeom prst="rect">
            <a:avLst/>
          </a:prstGeom>
        </p:spPr>
      </p:pic>
      <p:sp>
        <p:nvSpPr>
          <p:cNvPr id="3" name="TextBox 2"/>
          <p:cNvSpPr txBox="1"/>
          <p:nvPr/>
        </p:nvSpPr>
        <p:spPr>
          <a:xfrm>
            <a:off x="7232072" y="592282"/>
            <a:ext cx="3823855" cy="5262979"/>
          </a:xfrm>
          <a:prstGeom prst="rect">
            <a:avLst/>
          </a:prstGeom>
          <a:noFill/>
        </p:spPr>
        <p:txBody>
          <a:bodyPr wrap="square" rtlCol="0">
            <a:spAutoFit/>
          </a:bodyPr>
          <a:lstStyle/>
          <a:p>
            <a:r>
              <a:rPr lang="en-GB" sz="4800" dirty="0" smtClean="0">
                <a:latin typeface="Times New Roman" panose="02020603050405020304" pitchFamily="18" charset="0"/>
                <a:cs typeface="Times New Roman" panose="02020603050405020304" pitchFamily="18" charset="0"/>
              </a:rPr>
              <a:t>Who knows where we could be marching this year, no matter where we are ready</a:t>
            </a:r>
            <a:endParaRPr lang="en-GB"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039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114" y="1012371"/>
            <a:ext cx="10874829" cy="4462760"/>
          </a:xfrm>
          <a:prstGeom prst="rect">
            <a:avLst/>
          </a:prstGeom>
          <a:noFill/>
        </p:spPr>
        <p:txBody>
          <a:bodyPr wrap="square" rtlCol="0">
            <a:spAutoFit/>
          </a:bodyPr>
          <a:lstStyle/>
          <a:p>
            <a:r>
              <a:rPr lang="en-GB" sz="3600" dirty="0" smtClean="0">
                <a:latin typeface="Times New Roman" panose="02020603050405020304" pitchFamily="18" charset="0"/>
                <a:cs typeface="Times New Roman" panose="02020603050405020304" pitchFamily="18" charset="0"/>
              </a:rPr>
              <a:t>So the idea was born for a Banner, your everyday typical Marching Banner, We had May Day coming up and the 40</a:t>
            </a:r>
            <a:r>
              <a:rPr lang="en-GB" sz="3600" baseline="30000" dirty="0" smtClean="0">
                <a:latin typeface="Times New Roman" panose="02020603050405020304" pitchFamily="18" charset="0"/>
                <a:cs typeface="Times New Roman" panose="02020603050405020304" pitchFamily="18" charset="0"/>
              </a:rPr>
              <a:t>th</a:t>
            </a:r>
            <a:r>
              <a:rPr lang="en-GB" sz="3600" dirty="0" smtClean="0">
                <a:latin typeface="Times New Roman" panose="02020603050405020304" pitchFamily="18" charset="0"/>
                <a:cs typeface="Times New Roman" panose="02020603050405020304" pitchFamily="18" charset="0"/>
              </a:rPr>
              <a:t> year previous was a poor turn out for our area with GMB members so we thought lets try and improve for the 41</a:t>
            </a:r>
            <a:r>
              <a:rPr lang="en-GB" sz="3600" baseline="30000" dirty="0" smtClean="0">
                <a:latin typeface="Times New Roman" panose="02020603050405020304" pitchFamily="18" charset="0"/>
                <a:cs typeface="Times New Roman" panose="02020603050405020304" pitchFamily="18" charset="0"/>
              </a:rPr>
              <a:t>st</a:t>
            </a:r>
            <a:r>
              <a:rPr lang="en-GB" sz="3600" dirty="0" smtClean="0">
                <a:latin typeface="Times New Roman" panose="02020603050405020304" pitchFamily="18" charset="0"/>
                <a:cs typeface="Times New Roman" panose="02020603050405020304" pitchFamily="18" charset="0"/>
              </a:rPr>
              <a:t> and rally up our members to turn out.</a:t>
            </a:r>
          </a:p>
          <a:p>
            <a:r>
              <a:rPr lang="en-GB" sz="3600" dirty="0" smtClean="0">
                <a:latin typeface="Times New Roman" panose="02020603050405020304" pitchFamily="18" charset="0"/>
                <a:cs typeface="Times New Roman" panose="02020603050405020304" pitchFamily="18" charset="0"/>
              </a:rPr>
              <a:t>Even more so when we heard that </a:t>
            </a:r>
            <a:r>
              <a:rPr lang="en-GB" sz="3600" dirty="0">
                <a:latin typeface="Times New Roman" panose="02020603050405020304" pitchFamily="18" charset="0"/>
                <a:cs typeface="Times New Roman" panose="02020603050405020304" pitchFamily="18" charset="0"/>
              </a:rPr>
              <a:t>Len </a:t>
            </a:r>
            <a:r>
              <a:rPr lang="en-GB" sz="3600" dirty="0" err="1" smtClean="0">
                <a:latin typeface="Times New Roman" panose="02020603050405020304" pitchFamily="18" charset="0"/>
                <a:cs typeface="Times New Roman" panose="02020603050405020304" pitchFamily="18" charset="0"/>
              </a:rPr>
              <a:t>McCluskey</a:t>
            </a:r>
            <a:r>
              <a:rPr lang="en-GB" sz="3600" dirty="0" smtClean="0">
                <a:latin typeface="Times New Roman" panose="02020603050405020304" pitchFamily="18" charset="0"/>
                <a:cs typeface="Times New Roman" panose="02020603050405020304" pitchFamily="18" charset="0"/>
              </a:rPr>
              <a:t> was to be a guest speaker</a:t>
            </a:r>
            <a:endParaRPr lang="en-GB" sz="3600" dirty="0">
              <a:latin typeface="Times New Roman" panose="02020603050405020304" pitchFamily="18" charset="0"/>
              <a:cs typeface="Times New Roman" panose="02020603050405020304" pitchFamily="18" charset="0"/>
            </a:endParaRPr>
          </a:p>
          <a:p>
            <a:endParaRPr lang="en-GB"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165" y="4483362"/>
            <a:ext cx="6002792" cy="2352675"/>
          </a:xfrm>
          <a:prstGeom prst="rect">
            <a:avLst/>
          </a:prstGeom>
        </p:spPr>
      </p:pic>
    </p:spTree>
    <p:extLst>
      <p:ext uri="{BB962C8B-B14F-4D97-AF65-F5344CB8AC3E}">
        <p14:creationId xmlns:p14="http://schemas.microsoft.com/office/powerpoint/2010/main" val="2305586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99291"/>
          </a:xfrm>
          <a:prstGeom prst="rect">
            <a:avLst/>
          </a:prstGeom>
        </p:spPr>
      </p:pic>
    </p:spTree>
    <p:extLst>
      <p:ext uri="{BB962C8B-B14F-4D97-AF65-F5344CB8AC3E}">
        <p14:creationId xmlns:p14="http://schemas.microsoft.com/office/powerpoint/2010/main" val="2604135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5828" y="1289958"/>
            <a:ext cx="4588328" cy="3170099"/>
          </a:xfrm>
          <a:prstGeom prst="rect">
            <a:avLst/>
          </a:prstGeom>
          <a:noFill/>
        </p:spPr>
        <p:txBody>
          <a:bodyPr wrap="square" rtlCol="0">
            <a:spAutoFit/>
          </a:bodyPr>
          <a:lstStyle/>
          <a:p>
            <a:r>
              <a:rPr lang="en-GB" sz="4000" dirty="0" smtClean="0">
                <a:latin typeface="Times New Roman" panose="02020603050405020304" pitchFamily="18" charset="0"/>
                <a:cs typeface="Times New Roman" panose="02020603050405020304" pitchFamily="18" charset="0"/>
              </a:rPr>
              <a:t>We debated around many local  Landmarks, of course the famous crooked spire</a:t>
            </a:r>
            <a:endParaRPr lang="en-GB"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343400" cy="5791200"/>
          </a:xfrm>
          <a:prstGeom prst="rect">
            <a:avLst/>
          </a:prstGeom>
        </p:spPr>
      </p:pic>
    </p:spTree>
    <p:extLst>
      <p:ext uri="{BB962C8B-B14F-4D97-AF65-F5344CB8AC3E}">
        <p14:creationId xmlns:p14="http://schemas.microsoft.com/office/powerpoint/2010/main" val="3277635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 y="0"/>
            <a:ext cx="7872413" cy="4972050"/>
          </a:xfrm>
          <a:prstGeom prst="rect">
            <a:avLst/>
          </a:prstGeom>
        </p:spPr>
      </p:pic>
      <p:sp>
        <p:nvSpPr>
          <p:cNvPr id="3" name="TextBox 2"/>
          <p:cNvSpPr txBox="1"/>
          <p:nvPr/>
        </p:nvSpPr>
        <p:spPr>
          <a:xfrm>
            <a:off x="9144000" y="342900"/>
            <a:ext cx="2824843" cy="6247864"/>
          </a:xfrm>
          <a:prstGeom prst="rect">
            <a:avLst/>
          </a:prstGeom>
          <a:noFill/>
        </p:spPr>
        <p:txBody>
          <a:bodyPr wrap="square" rtlCol="0">
            <a:spAutoFit/>
          </a:bodyPr>
          <a:lstStyle/>
          <a:p>
            <a:r>
              <a:rPr lang="en-GB" sz="4000" dirty="0" smtClean="0">
                <a:latin typeface="Times New Roman" panose="02020603050405020304" pitchFamily="18" charset="0"/>
                <a:cs typeface="Times New Roman" panose="02020603050405020304" pitchFamily="18" charset="0"/>
              </a:rPr>
              <a:t>The Markham Works Snail a monument to a great steel fabricating and machine building workshop</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262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 y="7"/>
            <a:ext cx="4982068" cy="4982068"/>
          </a:xfrm>
          <a:prstGeom prst="rect">
            <a:avLst/>
          </a:prstGeom>
        </p:spPr>
      </p:pic>
      <p:sp>
        <p:nvSpPr>
          <p:cNvPr id="3" name="TextBox 2"/>
          <p:cNvSpPr txBox="1"/>
          <p:nvPr/>
        </p:nvSpPr>
        <p:spPr>
          <a:xfrm>
            <a:off x="7037615" y="920621"/>
            <a:ext cx="4523014" cy="5016758"/>
          </a:xfrm>
          <a:prstGeom prst="rect">
            <a:avLst/>
          </a:prstGeom>
          <a:noFill/>
        </p:spPr>
        <p:txBody>
          <a:bodyPr wrap="square" rtlCol="0">
            <a:spAutoFit/>
          </a:bodyPr>
          <a:lstStyle/>
          <a:p>
            <a:r>
              <a:rPr lang="en-GB" sz="4000" dirty="0" smtClean="0">
                <a:latin typeface="Times New Roman" panose="02020603050405020304" pitchFamily="18" charset="0"/>
                <a:cs typeface="Times New Roman" panose="02020603050405020304" pitchFamily="18" charset="0"/>
              </a:rPr>
              <a:t>Or even the Famous </a:t>
            </a:r>
            <a:r>
              <a:rPr lang="en-GB" sz="4000" i="0" dirty="0" smtClean="0">
                <a:effectLst/>
                <a:latin typeface="Times New Roman" panose="02020603050405020304" pitchFamily="18" charset="0"/>
                <a:cs typeface="Times New Roman" panose="02020603050405020304" pitchFamily="18" charset="0"/>
              </a:rPr>
              <a:t>Chesterfield Market known as one of the largest open air markets in England and has a rich history dating back to at least 1165</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86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30" y="1209665"/>
            <a:ext cx="4953000" cy="3695700"/>
          </a:xfrm>
          <a:prstGeom prst="rect">
            <a:avLst/>
          </a:prstGeom>
        </p:spPr>
      </p:pic>
      <p:sp>
        <p:nvSpPr>
          <p:cNvPr id="3" name="TextBox 2"/>
          <p:cNvSpPr txBox="1"/>
          <p:nvPr/>
        </p:nvSpPr>
        <p:spPr>
          <a:xfrm>
            <a:off x="7751618" y="1209651"/>
            <a:ext cx="3449782" cy="4524315"/>
          </a:xfrm>
          <a:prstGeom prst="rect">
            <a:avLst/>
          </a:prstGeom>
          <a:noFill/>
        </p:spPr>
        <p:txBody>
          <a:bodyPr wrap="square" rtlCol="0">
            <a:spAutoFit/>
          </a:bodyPr>
          <a:lstStyle/>
          <a:p>
            <a:r>
              <a:rPr lang="en-GB" sz="3600" dirty="0" smtClean="0">
                <a:latin typeface="Times New Roman" panose="02020603050405020304" pitchFamily="18" charset="0"/>
                <a:cs typeface="Times New Roman" panose="02020603050405020304" pitchFamily="18" charset="0"/>
              </a:rPr>
              <a:t>We went down the famous people route, such as </a:t>
            </a:r>
            <a:r>
              <a:rPr lang="en-GB" sz="3600" b="1" dirty="0" smtClean="0">
                <a:latin typeface="Times New Roman" panose="02020603050405020304" pitchFamily="18" charset="0"/>
                <a:cs typeface="Times New Roman" panose="02020603050405020304" pitchFamily="18" charset="0"/>
              </a:rPr>
              <a:t>George Stevenson </a:t>
            </a:r>
            <a:r>
              <a:rPr lang="en-GB" sz="3600" dirty="0" smtClean="0">
                <a:latin typeface="Times New Roman" panose="02020603050405020304" pitchFamily="18" charset="0"/>
                <a:cs typeface="Times New Roman" panose="02020603050405020304" pitchFamily="18" charset="0"/>
              </a:rPr>
              <a:t>who stands proudly outside our railway station</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370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82" y="1230041"/>
            <a:ext cx="1702156" cy="25648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789" y="187986"/>
            <a:ext cx="3592220" cy="19174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4291458"/>
            <a:ext cx="2986087" cy="1987105"/>
          </a:xfrm>
          <a:prstGeom prst="rect">
            <a:avLst/>
          </a:prstGeom>
        </p:spPr>
      </p:pic>
      <p:pic>
        <p:nvPicPr>
          <p:cNvPr id="6" name="Picture 5"/>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4121085" y="2660073"/>
            <a:ext cx="2240702" cy="3223260"/>
          </a:xfrm>
          <a:prstGeom prst="rect">
            <a:avLst/>
          </a:prstGeom>
        </p:spPr>
      </p:pic>
      <p:pic>
        <p:nvPicPr>
          <p:cNvPr id="7" name="Picture 6"/>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1073" y="2639744"/>
            <a:ext cx="1064031" cy="1268222"/>
          </a:xfrm>
          <a:prstGeom prst="rect">
            <a:avLst/>
          </a:prstGeom>
        </p:spPr>
      </p:pic>
      <p:sp>
        <p:nvSpPr>
          <p:cNvPr id="8" name="TextBox 7"/>
          <p:cNvSpPr txBox="1"/>
          <p:nvPr/>
        </p:nvSpPr>
        <p:spPr>
          <a:xfrm>
            <a:off x="7741227" y="644236"/>
            <a:ext cx="3532909" cy="5632311"/>
          </a:xfrm>
          <a:prstGeom prst="rect">
            <a:avLst/>
          </a:prstGeom>
          <a:noFill/>
        </p:spPr>
        <p:txBody>
          <a:bodyPr wrap="square" rtlCol="0">
            <a:spAutoFit/>
          </a:bodyPr>
          <a:lstStyle/>
          <a:p>
            <a:r>
              <a:rPr lang="en-GB" sz="4000" dirty="0" smtClean="0">
                <a:latin typeface="Times New Roman" panose="02020603050405020304" pitchFamily="18" charset="0"/>
                <a:cs typeface="Times New Roman" panose="02020603050405020304" pitchFamily="18" charset="0"/>
              </a:rPr>
              <a:t>Maybe look at the new Modern Sculptures that has been erected to promote growth and welcome outsiders to Chesterfield</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715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6" y="936016"/>
            <a:ext cx="5114696" cy="4420667"/>
          </a:xfrm>
          <a:prstGeom prst="rect">
            <a:avLst/>
          </a:prstGeom>
        </p:spPr>
      </p:pic>
      <p:sp>
        <p:nvSpPr>
          <p:cNvPr id="3" name="TextBox 2"/>
          <p:cNvSpPr txBox="1"/>
          <p:nvPr/>
        </p:nvSpPr>
        <p:spPr>
          <a:xfrm>
            <a:off x="7128162" y="363682"/>
            <a:ext cx="4405745" cy="6247864"/>
          </a:xfrm>
          <a:prstGeom prst="rect">
            <a:avLst/>
          </a:prstGeom>
          <a:noFill/>
        </p:spPr>
        <p:txBody>
          <a:bodyPr wrap="square" rtlCol="0">
            <a:spAutoFit/>
          </a:bodyPr>
          <a:lstStyle/>
          <a:p>
            <a:r>
              <a:rPr lang="en-GB" sz="4000" dirty="0" smtClean="0">
                <a:latin typeface="Times New Roman" panose="02020603050405020304" pitchFamily="18" charset="0"/>
                <a:cs typeface="Times New Roman" panose="02020603050405020304" pitchFamily="18" charset="0"/>
              </a:rPr>
              <a:t>And of course how could we not consider the </a:t>
            </a:r>
            <a:r>
              <a:rPr lang="en-GB" sz="6000" dirty="0" smtClean="0">
                <a:latin typeface="Times New Roman" panose="02020603050405020304" pitchFamily="18" charset="0"/>
                <a:cs typeface="Times New Roman" panose="02020603050405020304" pitchFamily="18" charset="0"/>
              </a:rPr>
              <a:t>Chesterfield Coat of Arms </a:t>
            </a:r>
            <a:endParaRPr lang="en-GB" sz="6600" dirty="0" smtClean="0">
              <a:latin typeface="Times New Roman" panose="02020603050405020304" pitchFamily="18" charset="0"/>
              <a:cs typeface="Times New Roman" panose="02020603050405020304" pitchFamily="18" charset="0"/>
            </a:endParaRPr>
          </a:p>
          <a:p>
            <a:r>
              <a:rPr lang="en-GB" sz="4000" dirty="0" smtClean="0">
                <a:latin typeface="Times New Roman" panose="02020603050405020304" pitchFamily="18" charset="0"/>
                <a:cs typeface="Times New Roman" panose="02020603050405020304" pitchFamily="18" charset="0"/>
              </a:rPr>
              <a:t>All our history rolled into one and part of another revolution</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85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687</TotalTime>
  <Words>449</Words>
  <Application>Microsoft Office PowerPoint</Application>
  <PresentationFormat>Widescreen</PresentationFormat>
  <Paragraphs>34</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 award in 2018</dc:title>
  <dc:creator>Windows User</dc:creator>
  <cp:lastModifiedBy>Windows User</cp:lastModifiedBy>
  <cp:revision>32</cp:revision>
  <dcterms:created xsi:type="dcterms:W3CDTF">2019-02-03T20:18:01Z</dcterms:created>
  <dcterms:modified xsi:type="dcterms:W3CDTF">2019-02-22T18:18:13Z</dcterms:modified>
</cp:coreProperties>
</file>